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3" r:id="rId4"/>
    <p:sldId id="271" r:id="rId5"/>
    <p:sldId id="270" r:id="rId6"/>
    <p:sldId id="261" r:id="rId7"/>
    <p:sldId id="288" r:id="rId8"/>
    <p:sldId id="266" r:id="rId9"/>
    <p:sldId id="279" r:id="rId10"/>
    <p:sldId id="281" r:id="rId11"/>
    <p:sldId id="274" r:id="rId12"/>
    <p:sldId id="284" r:id="rId13"/>
    <p:sldId id="287" r:id="rId14"/>
    <p:sldId id="265" r:id="rId15"/>
    <p:sldId id="286" r:id="rId16"/>
    <p:sldId id="264" r:id="rId17"/>
    <p:sldId id="272" r:id="rId18"/>
    <p:sldId id="275" r:id="rId19"/>
    <p:sldId id="269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_OFFICE_8" initials="T" lastIdx="2" clrIdx="0">
    <p:extLst>
      <p:ext uri="{19B8F6BF-5375-455C-9EA6-DF929625EA0E}">
        <p15:presenceInfo xmlns:p15="http://schemas.microsoft.com/office/powerpoint/2012/main" userId="S-1-5-21-1059719311-1097607028-3534846192-1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95088" autoAdjust="0"/>
  </p:normalViewPr>
  <p:slideViewPr>
    <p:cSldViewPr>
      <p:cViewPr varScale="1">
        <p:scale>
          <a:sx n="144" d="100"/>
          <a:sy n="144" d="100"/>
        </p:scale>
        <p:origin x="69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Подсчет площадей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608588439567879E-2"/>
          <c:y val="0.23593430118110237"/>
          <c:w val="0.91739141156043214"/>
          <c:h val="0.68998228346456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1">
                  <a:alpha val="95000"/>
                </a:schemeClr>
              </a:solidFill>
            </a:ln>
            <a:effectLst>
              <a:glow rad="25400">
                <a:srgbClr val="FF0000">
                  <a:alpha val="66000"/>
                </a:srgbClr>
              </a:glo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etal">
              <a:bevelT w="63500" h="25400" prst="slope"/>
              <a:bevelB prst="slope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усушения</c:v>
                </c:pt>
                <c:pt idx="1">
                  <c:v>рубки</c:v>
                </c:pt>
                <c:pt idx="2">
                  <c:v>гари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867</c:v>
                </c:pt>
                <c:pt idx="1">
                  <c:v>1763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E-42E1-8A42-07D8C1709C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glow rad="12700">
                <a:srgbClr val="FFFF00">
                  <a:alpha val="67000"/>
                </a:srgbClr>
              </a:glo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etal">
              <a:bevelT w="63500" h="25400" prst="slope"/>
              <a:bevelB prst="slope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усушения</c:v>
                </c:pt>
                <c:pt idx="1">
                  <c:v>рубки</c:v>
                </c:pt>
                <c:pt idx="2">
                  <c:v>гари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1265</c:v>
                </c:pt>
                <c:pt idx="1">
                  <c:v>2152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2E-42E1-8A42-07D8C1709C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glow rad="12700">
                <a:srgbClr val="00B050">
                  <a:alpha val="78000"/>
                </a:srgbClr>
              </a:glow>
              <a:innerShdw blurRad="495300" dist="50800" dir="5400000">
                <a:schemeClr val="accent4">
                  <a:lumMod val="50000"/>
                  <a:alpha val="53000"/>
                </a:schemeClr>
              </a:inn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etal">
              <a:bevelT w="63500" h="25400" prst="slope"/>
              <a:bevelB prst="slope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усушения</c:v>
                </c:pt>
                <c:pt idx="1">
                  <c:v>рубки</c:v>
                </c:pt>
                <c:pt idx="2">
                  <c:v>гари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1654</c:v>
                </c:pt>
                <c:pt idx="1">
                  <c:v>2254</c:v>
                </c:pt>
                <c:pt idx="2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2E-42E1-8A42-07D8C1709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6"/>
        <c:overlap val="-30"/>
        <c:axId val="567973072"/>
        <c:axId val="567971432"/>
      </c:barChart>
      <c:catAx>
        <c:axId val="56797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971432"/>
        <c:crosses val="autoZero"/>
        <c:auto val="1"/>
        <c:lblAlgn val="ctr"/>
        <c:lblOffset val="100"/>
        <c:noMultiLvlLbl val="0"/>
      </c:catAx>
      <c:valAx>
        <c:axId val="56797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97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3380297655486"/>
          <c:y val="0.16870738478447456"/>
          <c:w val="0.38241891344599416"/>
          <c:h val="6.8466755850939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65250-5699-4F2A-81E3-7E8F885E26DD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17FA4-38D5-4E12-89C3-3428712A2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8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17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16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6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8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967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911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57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569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19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2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62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0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0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31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8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39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8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7FA4-38D5-4E12-89C3-3428712A2D4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6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6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4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7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4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9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0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2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0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6EDAAE-B920-4C3E-BBEF-9D3BCA066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0" y="-45811"/>
            <a:ext cx="9144000" cy="4155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7805" y="22645"/>
            <a:ext cx="4248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Космическая смена «Сириус 2022»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cs typeface="Adobe Hebrew" pitchFamily="18" charset="-79"/>
              </a:rPr>
              <a:t>01</a:t>
            </a:r>
            <a:r>
              <a:rPr lang="en-US" sz="1200" dirty="0">
                <a:solidFill>
                  <a:schemeClr val="bg1"/>
                </a:solidFill>
                <a:cs typeface="Adobe Hebrew" pitchFamily="18" charset="-79"/>
              </a:rPr>
              <a:t>-</a:t>
            </a:r>
            <a:r>
              <a:rPr lang="ru-RU" sz="1200" dirty="0">
                <a:solidFill>
                  <a:schemeClr val="bg1"/>
                </a:solidFill>
                <a:cs typeface="Adobe Hebrew" pitchFamily="18" charset="-79"/>
              </a:rPr>
              <a:t>15</a:t>
            </a:r>
            <a:r>
              <a:rPr lang="en-US" sz="1200" dirty="0">
                <a:solidFill>
                  <a:schemeClr val="bg1"/>
                </a:solidFill>
                <a:cs typeface="Adobe Hebrew" pitchFamily="18" charset="-79"/>
              </a:rPr>
              <a:t> </a:t>
            </a:r>
            <a:r>
              <a:rPr lang="ru-RU" sz="1200" dirty="0">
                <a:solidFill>
                  <a:schemeClr val="bg1"/>
                </a:solidFill>
                <a:cs typeface="Adobe Hebrew" pitchFamily="18" charset="-79"/>
              </a:rPr>
              <a:t>апреля 2022г.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8250" y="3748296"/>
            <a:ext cx="4815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Название команды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Пиццееды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8417" y="4088435"/>
            <a:ext cx="6647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Bahnschrift Light" panose="020B0502040204020203" pitchFamily="34" charset="0"/>
                <a:cs typeface="Adobe Hebrew" pitchFamily="18" charset="-79"/>
              </a:rPr>
              <a:t>Terra Notum: </a:t>
            </a:r>
            <a:r>
              <a:rPr lang="ru-RU" sz="1600" i="1" dirty="0">
                <a:latin typeface="Bahnschrift Light" panose="020B0502040204020203" pitchFamily="34" charset="0"/>
                <a:cs typeface="Adobe Hebrew" pitchFamily="18" charset="-79"/>
              </a:rPr>
              <a:t>Геоинформационные системы и технологии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9824" y="0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0A081-0B9B-41EC-8F3E-225BA65D4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4" y="4451883"/>
            <a:ext cx="8694712" cy="396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BFEF4-897B-4B29-A5FE-BB41D16BA85D}"/>
              </a:ext>
            </a:extLst>
          </p:cNvPr>
          <p:cNvSpPr txBox="1"/>
          <p:nvPr/>
        </p:nvSpPr>
        <p:spPr>
          <a:xfrm>
            <a:off x="4139952" y="1049654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Нейросетевые технологии для дешифрирования лесопотерь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001538-C445-4B40-8419-EAADAC133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" y="132435"/>
            <a:ext cx="1700931" cy="8291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7529CF-9DFB-4814-9690-12128DBC7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5065"/>
            <a:ext cx="1811453" cy="18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5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DAC48B-8C4A-4ECD-895E-091D203CF4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20" b="29131"/>
          <a:stretch/>
        </p:blipFill>
        <p:spPr>
          <a:xfrm>
            <a:off x="5472995" y="-812626"/>
            <a:ext cx="3671005" cy="59561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361" y="0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Ход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16BA8B-89D0-49E1-A287-90D4D53234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5" b="11190"/>
          <a:stretch/>
        </p:blipFill>
        <p:spPr>
          <a:xfrm>
            <a:off x="7212886" y="575528"/>
            <a:ext cx="1931114" cy="45679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3326B8-0F20-4C15-9659-6013A90C51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1" y="987574"/>
            <a:ext cx="5878301" cy="41559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027AEF-ECD1-4710-8448-D0B43B73D2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1" y="987574"/>
            <a:ext cx="5878302" cy="41559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2D2BAE-54A4-49C0-973B-BE303B964D51}"/>
              </a:ext>
            </a:extLst>
          </p:cNvPr>
          <p:cNvSpPr txBox="1"/>
          <p:nvPr/>
        </p:nvSpPr>
        <p:spPr>
          <a:xfrm>
            <a:off x="1853731" y="1016164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Фрагмент снимка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3C0CC-C980-4FBF-89A0-8DCB0D1EE5DA}"/>
              </a:ext>
            </a:extLst>
          </p:cNvPr>
          <p:cNvSpPr txBox="1"/>
          <p:nvPr/>
        </p:nvSpPr>
        <p:spPr>
          <a:xfrm>
            <a:off x="3762587" y="1016164"/>
            <a:ext cx="367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 работы нашей нейросети</a:t>
            </a:r>
          </a:p>
        </p:txBody>
      </p:sp>
    </p:spTree>
    <p:extLst>
      <p:ext uri="{BB962C8B-B14F-4D97-AF65-F5344CB8AC3E}">
        <p14:creationId xmlns:p14="http://schemas.microsoft.com/office/powerpoint/2010/main" val="32816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385" y="0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Ход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1C766F-294C-4E58-B36C-38785DF9B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42" y="1147743"/>
            <a:ext cx="7975258" cy="3996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7DC0B-38F3-49BA-B538-668F3E9A16FF}"/>
              </a:ext>
            </a:extLst>
          </p:cNvPr>
          <p:cNvSpPr txBox="1"/>
          <p:nvPr/>
        </p:nvSpPr>
        <p:spPr>
          <a:xfrm>
            <a:off x="2123728" y="7784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68410-F688-465A-9B9A-2F5711431ED4}"/>
              </a:ext>
            </a:extLst>
          </p:cNvPr>
          <p:cNvSpPr txBox="1"/>
          <p:nvPr/>
        </p:nvSpPr>
        <p:spPr>
          <a:xfrm flipH="1">
            <a:off x="4788024" y="802908"/>
            <a:ext cx="65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96C04-C433-40A6-ABC2-5654BE3B7C89}"/>
              </a:ext>
            </a:extLst>
          </p:cNvPr>
          <p:cNvSpPr txBox="1"/>
          <p:nvPr/>
        </p:nvSpPr>
        <p:spPr>
          <a:xfrm>
            <a:off x="7579788" y="802908"/>
            <a:ext cx="6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3AD8FD-9C03-45DB-82E4-C25F12739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1" y="1145742"/>
            <a:ext cx="7978639" cy="39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977" y="0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Ход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62E161-47FC-4A87-BA6F-611B44683A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>
          <a:xfrm>
            <a:off x="1163977" y="1131591"/>
            <a:ext cx="7962638" cy="3985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3D69EF-B066-47D5-88EB-B6404545D9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5"/>
          <a:stretch/>
        </p:blipFill>
        <p:spPr>
          <a:xfrm>
            <a:off x="1163977" y="1131590"/>
            <a:ext cx="7980023" cy="3994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508EC3-DBF4-48FB-B933-C1862C45B28F}"/>
              </a:ext>
            </a:extLst>
          </p:cNvPr>
          <p:cNvSpPr txBox="1"/>
          <p:nvPr/>
        </p:nvSpPr>
        <p:spPr>
          <a:xfrm>
            <a:off x="2123728" y="7784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BB083-1083-4541-9117-7E3D5649C9CC}"/>
              </a:ext>
            </a:extLst>
          </p:cNvPr>
          <p:cNvSpPr txBox="1"/>
          <p:nvPr/>
        </p:nvSpPr>
        <p:spPr>
          <a:xfrm flipH="1">
            <a:off x="4788024" y="802908"/>
            <a:ext cx="65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84D12-F075-43FA-B2CE-5DCB9401672F}"/>
              </a:ext>
            </a:extLst>
          </p:cNvPr>
          <p:cNvSpPr txBox="1"/>
          <p:nvPr/>
        </p:nvSpPr>
        <p:spPr>
          <a:xfrm>
            <a:off x="7579788" y="802908"/>
            <a:ext cx="6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8497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810" y="-2811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Ход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6BE80-C321-428C-AEE6-050204E2D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7574"/>
            <a:ext cx="2940743" cy="41559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794D9B-FD6C-43A8-9CFE-B08CF6ACA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987574"/>
            <a:ext cx="2940743" cy="4155926"/>
          </a:xfrm>
          <a:prstGeom prst="rect">
            <a:avLst/>
          </a:prstGeom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8E9C78A-B830-4E33-8FFC-ECB970990A1F}"/>
              </a:ext>
            </a:extLst>
          </p:cNvPr>
          <p:cNvCxnSpPr>
            <a:cxnSpLocks/>
          </p:cNvCxnSpPr>
          <p:nvPr/>
        </p:nvCxnSpPr>
        <p:spPr>
          <a:xfrm flipH="1">
            <a:off x="5796136" y="1316219"/>
            <a:ext cx="288032" cy="3104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EC19140-C37A-4C36-B13D-BF42C77251E4}"/>
              </a:ext>
            </a:extLst>
          </p:cNvPr>
          <p:cNvCxnSpPr>
            <a:cxnSpLocks/>
          </p:cNvCxnSpPr>
          <p:nvPr/>
        </p:nvCxnSpPr>
        <p:spPr>
          <a:xfrm flipH="1">
            <a:off x="5148064" y="2067694"/>
            <a:ext cx="288032" cy="321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7F4BEA4-5DD7-48D7-873C-F655AFA3B793}"/>
              </a:ext>
            </a:extLst>
          </p:cNvPr>
          <p:cNvCxnSpPr>
            <a:cxnSpLocks/>
          </p:cNvCxnSpPr>
          <p:nvPr/>
        </p:nvCxnSpPr>
        <p:spPr>
          <a:xfrm flipH="1">
            <a:off x="3851920" y="915566"/>
            <a:ext cx="288032" cy="221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446E1365-72B7-450E-9BB4-C59590CDA56E}"/>
              </a:ext>
            </a:extLst>
          </p:cNvPr>
          <p:cNvCxnSpPr/>
          <p:nvPr/>
        </p:nvCxnSpPr>
        <p:spPr>
          <a:xfrm flipH="1">
            <a:off x="3275856" y="3363838"/>
            <a:ext cx="360040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12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011820-9348-4D21-818E-C685CC8E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 r="55881" b="29131"/>
          <a:stretch/>
        </p:blipFill>
        <p:spPr>
          <a:xfrm>
            <a:off x="5436096" y="0"/>
            <a:ext cx="3707904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776" y="-3691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Результаты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1131590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A1B524-8C4E-4B38-96EE-DAD919DC2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5" b="11190"/>
          <a:stretch/>
        </p:blipFill>
        <p:spPr>
          <a:xfrm>
            <a:off x="7212886" y="575528"/>
            <a:ext cx="1931114" cy="456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ED3F75-A682-4F60-BE6F-F9E5D0062AC0}"/>
              </a:ext>
            </a:extLst>
          </p:cNvPr>
          <p:cNvSpPr txBox="1"/>
          <p:nvPr/>
        </p:nvSpPr>
        <p:spPr>
          <a:xfrm>
            <a:off x="1475656" y="1325207"/>
            <a:ext cx="5256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Подобраны эталоны для трех типов лесопотерь</a:t>
            </a:r>
          </a:p>
          <a:p>
            <a:pPr marL="342900" indent="-342900">
              <a:buAutoNum type="arabicPeriod"/>
            </a:pPr>
            <a:r>
              <a:rPr lang="ru-RU" sz="2000" dirty="0"/>
              <a:t>Опробирована работа нейросети на данных за 2019, 2020 и 2021 годов</a:t>
            </a:r>
          </a:p>
          <a:p>
            <a:pPr marL="342900" indent="-342900">
              <a:buAutoNum type="arabicPeriod"/>
            </a:pPr>
            <a:r>
              <a:rPr lang="ru-RU" sz="2000" dirty="0"/>
              <a:t>Подсчитаны площади выгоревшей территории, рубок и усыханий для выбранной территории за 3 года</a:t>
            </a:r>
          </a:p>
          <a:p>
            <a:pPr marL="342900" indent="-342900">
              <a:buAutoNum type="arabicPeriod"/>
            </a:pPr>
            <a:r>
              <a:rPr lang="ru-RU" sz="2000" dirty="0"/>
              <a:t>Подобранные эталоны можно использовать для автоматизированного картографирования лесопотерь всего хабаровского края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145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35B9CD-C432-45AC-BAA8-C5B8F80E4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99" y="-784015"/>
            <a:ext cx="8404398" cy="8404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361" y="-4657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Результаты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2C175C-F145-41F5-9676-6024DA8B4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C9741BC7-8955-4140-81CE-401F4D274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594749"/>
              </p:ext>
            </p:extLst>
          </p:nvPr>
        </p:nvGraphicFramePr>
        <p:xfrm>
          <a:off x="1403648" y="987574"/>
          <a:ext cx="5328442" cy="379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7931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8B15FB-49E5-4CE6-82DA-51138BCD9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812626"/>
            <a:ext cx="8404398" cy="8404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4494E9-7146-4F5E-AEEC-CE3A11E5A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086" y="10528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Проблемы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1309682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F5C7C-3C60-46F8-ACA0-062FC86D17C8}"/>
              </a:ext>
            </a:extLst>
          </p:cNvPr>
          <p:cNvSpPr txBox="1"/>
          <p:nvPr/>
        </p:nvSpPr>
        <p:spPr>
          <a:xfrm>
            <a:off x="1691680" y="1059582"/>
            <a:ext cx="671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Главная проблема – это сложность в выделении эталонов для работы с нейросетью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ADAB1A-0895-430F-9AB8-A5B19BB0E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9" b="3713"/>
          <a:stretch/>
        </p:blipFill>
        <p:spPr>
          <a:xfrm>
            <a:off x="1165360" y="1685715"/>
            <a:ext cx="5554725" cy="32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46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E5BA55-B1CA-45F9-9DD3-652CE4D43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812626"/>
            <a:ext cx="8404398" cy="8404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E1A56-129D-439F-A9B6-C5709209B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048" y="0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Развитие проекта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3968" y="901163"/>
            <a:ext cx="3165659" cy="400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Набор эталонов, для более качественного результата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Апробация других территорий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7EA504-2C08-4CB2-BC73-031104647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248" y="987574"/>
            <a:ext cx="2736304" cy="39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FE33D4-1344-4237-BAA1-A4827DA75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812626"/>
            <a:ext cx="8404398" cy="8404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2FD498-1695-4682-AE52-8C18AE487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361" y="10528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Благодарности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69885" y="821942"/>
            <a:ext cx="541042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Благодарим за помощь в консультации преподавателей с направления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“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Цифровой лесничий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”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7AA01-6B97-4758-ADB8-3871C6BDDE35}"/>
              </a:ext>
            </a:extLst>
          </p:cNvPr>
          <p:cNvSpPr txBox="1"/>
          <p:nvPr/>
        </p:nvSpPr>
        <p:spPr>
          <a:xfrm>
            <a:off x="5682223" y="1671295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Александра</a:t>
            </a:r>
          </a:p>
          <a:p>
            <a:r>
              <a:rPr lang="ru-RU" b="1" dirty="0">
                <a:solidFill>
                  <a:srgbClr val="7030A0"/>
                </a:solidFill>
              </a:rPr>
              <a:t>Владимировича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D6566-5F92-4409-80EE-70657016FDB1}"/>
              </a:ext>
            </a:extLst>
          </p:cNvPr>
          <p:cNvSpPr txBox="1"/>
          <p:nvPr/>
        </p:nvSpPr>
        <p:spPr>
          <a:xfrm>
            <a:off x="2339752" y="1633355"/>
            <a:ext cx="138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Александра</a:t>
            </a:r>
          </a:p>
          <a:p>
            <a:r>
              <a:rPr lang="ru-RU" b="1" dirty="0">
                <a:solidFill>
                  <a:srgbClr val="7030A0"/>
                </a:solidFill>
              </a:rPr>
              <a:t> Сергеевича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ED027-1F1C-4071-986C-8F5A87A238BB}"/>
              </a:ext>
            </a:extLst>
          </p:cNvPr>
          <p:cNvSpPr txBox="1"/>
          <p:nvPr/>
        </p:nvSpPr>
        <p:spPr>
          <a:xfrm>
            <a:off x="4584833" y="18008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80216A-0B17-4353-A4D1-4ED0562FD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79" y="2325773"/>
            <a:ext cx="3312808" cy="24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BE5177-A0F9-46DC-8639-57BDEDFD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26876" y="-5513"/>
            <a:ext cx="9144000" cy="41559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9206" y="1048841"/>
            <a:ext cx="48154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Контакты</a:t>
            </a:r>
            <a:r>
              <a:rPr lang="en-U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Кирилл</a:t>
            </a:r>
            <a:r>
              <a:rPr lang="en-US" sz="1600" b="1" dirty="0">
                <a:solidFill>
                  <a:schemeClr val="bg1"/>
                </a:solidFill>
                <a:cs typeface="Adobe Hebrew" pitchFamily="18" charset="-79"/>
              </a:rPr>
              <a:t>: </a:t>
            </a:r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г. Москва </a:t>
            </a:r>
          </a:p>
          <a:p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89853007578</a:t>
            </a:r>
          </a:p>
          <a:p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Егор</a:t>
            </a:r>
            <a:r>
              <a:rPr lang="en-US" sz="1600" b="1" dirty="0">
                <a:solidFill>
                  <a:schemeClr val="bg1"/>
                </a:solidFill>
                <a:cs typeface="Adobe Hebrew" pitchFamily="18" charset="-79"/>
              </a:rPr>
              <a:t>:</a:t>
            </a:r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 г. Москва</a:t>
            </a:r>
          </a:p>
          <a:p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89639274379</a:t>
            </a:r>
          </a:p>
          <a:p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Александр</a:t>
            </a:r>
            <a:r>
              <a:rPr lang="en-US" sz="1600" b="1" dirty="0">
                <a:solidFill>
                  <a:schemeClr val="bg1"/>
                </a:solidFill>
                <a:cs typeface="Adobe Hebrew" pitchFamily="18" charset="-79"/>
              </a:rPr>
              <a:t>:</a:t>
            </a:r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 г. Москва</a:t>
            </a:r>
          </a:p>
          <a:p>
            <a:r>
              <a:rPr lang="ru-RU" sz="1600" b="1" dirty="0">
                <a:solidFill>
                  <a:schemeClr val="bg1"/>
                </a:solidFill>
                <a:cs typeface="Adobe Hebrew" pitchFamily="18" charset="-79"/>
              </a:rPr>
              <a:t>89251704734</a:t>
            </a:r>
            <a:endParaRPr lang="ru-RU" sz="1600" dirty="0">
              <a:solidFill>
                <a:schemeClr val="bg1"/>
              </a:solidFill>
              <a:cs typeface="Adobe Hebrew" pitchFamily="18" charset="-79"/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04796" y="50947"/>
            <a:ext cx="1366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7DD900-88C3-4DFE-AAA1-9190EBA9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424272"/>
            <a:ext cx="8694712" cy="3964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B05BE9-D088-418A-84BB-1176634C7F78}"/>
              </a:ext>
            </a:extLst>
          </p:cNvPr>
          <p:cNvSpPr txBox="1"/>
          <p:nvPr/>
        </p:nvSpPr>
        <p:spPr>
          <a:xfrm>
            <a:off x="2164276" y="67496"/>
            <a:ext cx="4815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Космическая смена «Сириус 2022»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01</a:t>
            </a:r>
            <a:r>
              <a:rPr lang="en-US" sz="2000" dirty="0">
                <a:solidFill>
                  <a:schemeClr val="bg1"/>
                </a:solidFill>
                <a:cs typeface="Adobe Hebrew" pitchFamily="18" charset="-79"/>
              </a:rPr>
              <a:t>-</a:t>
            </a:r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15</a:t>
            </a:r>
            <a:r>
              <a:rPr lang="en-US" sz="2000" dirty="0">
                <a:solidFill>
                  <a:schemeClr val="bg1"/>
                </a:solidFill>
                <a:cs typeface="Adobe Hebrew" pitchFamily="18" charset="-79"/>
              </a:rPr>
              <a:t> </a:t>
            </a:r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апреля 2022г.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FBE98-FA88-4C89-8E47-3F43398C9B60}"/>
              </a:ext>
            </a:extLst>
          </p:cNvPr>
          <p:cNvSpPr txBox="1"/>
          <p:nvPr/>
        </p:nvSpPr>
        <p:spPr>
          <a:xfrm>
            <a:off x="1763688" y="3799370"/>
            <a:ext cx="666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Bahnschrift Light" panose="020B0502040204020203" pitchFamily="34" charset="0"/>
                <a:cs typeface="Adobe Hebrew" pitchFamily="18" charset="-79"/>
              </a:rPr>
              <a:t>Terra Notum: </a:t>
            </a:r>
            <a:r>
              <a:rPr lang="ru-RU" sz="1800" i="1" dirty="0">
                <a:solidFill>
                  <a:schemeClr val="bg1"/>
                </a:solidFill>
                <a:latin typeface="Bahnschrift Light" panose="020B0502040204020203" pitchFamily="34" charset="0"/>
                <a:cs typeface="Adobe Hebrew" pitchFamily="18" charset="-79"/>
              </a:rPr>
              <a:t>Геоинформационные системы и технологии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FA75C-6F93-49DA-B28A-FEDCDDF08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5" y="97827"/>
            <a:ext cx="1700931" cy="829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36D5DF-355D-4301-A007-21BEE9EAE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5065"/>
            <a:ext cx="1811453" cy="18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6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2115B1B-BA71-49D4-AEB8-4B1217BAB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 r="54683" b="29131"/>
          <a:stretch/>
        </p:blipFill>
        <p:spPr>
          <a:xfrm>
            <a:off x="5335396" y="-6098"/>
            <a:ext cx="3808604" cy="5149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361" y="-6097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Команда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673FC-C529-464B-9E0B-3EE94CB379F5}"/>
              </a:ext>
            </a:extLst>
          </p:cNvPr>
          <p:cNvSpPr txBox="1"/>
          <p:nvPr/>
        </p:nvSpPr>
        <p:spPr>
          <a:xfrm>
            <a:off x="1336675" y="1116495"/>
            <a:ext cx="369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Савчук Кирилл Алексеевич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D6ED5-E78D-4C93-A1FE-8B4AB0C5DD04}"/>
              </a:ext>
            </a:extLst>
          </p:cNvPr>
          <p:cNvSpPr txBox="1"/>
          <p:nvPr/>
        </p:nvSpPr>
        <p:spPr>
          <a:xfrm>
            <a:off x="1336675" y="2373542"/>
            <a:ext cx="459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Белов Александр Александрович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71F4A2-1DE7-4568-9272-7FF897AD97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5" b="11190"/>
          <a:stretch/>
        </p:blipFill>
        <p:spPr>
          <a:xfrm>
            <a:off x="7212886" y="575528"/>
            <a:ext cx="1931114" cy="4567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0B811-BAAA-4D66-A8D3-9FBC1F61AB8B}"/>
              </a:ext>
            </a:extLst>
          </p:cNvPr>
          <p:cNvSpPr txBox="1"/>
          <p:nvPr/>
        </p:nvSpPr>
        <p:spPr>
          <a:xfrm>
            <a:off x="1355214" y="3603183"/>
            <a:ext cx="393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Климов Егор Александрович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8855B-0C6B-4A4F-A484-B07FDD947639}"/>
              </a:ext>
            </a:extLst>
          </p:cNvPr>
          <p:cNvSpPr txBox="1"/>
          <p:nvPr/>
        </p:nvSpPr>
        <p:spPr>
          <a:xfrm>
            <a:off x="1511342" y="1510476"/>
            <a:ext cx="456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Работа над общим анализом, презентацией и работа с разными расчетами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BC16A-4654-4258-81FF-2CF8058DA009}"/>
              </a:ext>
            </a:extLst>
          </p:cNvPr>
          <p:cNvSpPr txBox="1"/>
          <p:nvPr/>
        </p:nvSpPr>
        <p:spPr>
          <a:xfrm>
            <a:off x="1511342" y="274324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Работа с нейронной сетью и помощь во всей остальной работе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5FFD99-F2D9-4763-B70F-B76025DA04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27222"/>
          <a:stretch/>
        </p:blipFill>
        <p:spPr>
          <a:xfrm>
            <a:off x="6148179" y="1775926"/>
            <a:ext cx="2586442" cy="21185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728D3E-AD58-478D-90EB-C284A828B4C3}"/>
              </a:ext>
            </a:extLst>
          </p:cNvPr>
          <p:cNvSpPr txBox="1"/>
          <p:nvPr/>
        </p:nvSpPr>
        <p:spPr>
          <a:xfrm>
            <a:off x="1538347" y="3972883"/>
            <a:ext cx="4140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Работа со снимками </a:t>
            </a:r>
            <a:r>
              <a:rPr lang="en-US" dirty="0"/>
              <a:t>MODIS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53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3913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Цели и задачи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691680" y="1131590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3DAA-2FEE-49B2-AC11-68819CB7D665}"/>
              </a:ext>
            </a:extLst>
          </p:cNvPr>
          <p:cNvSpPr txBox="1"/>
          <p:nvPr/>
        </p:nvSpPr>
        <p:spPr>
          <a:xfrm>
            <a:off x="1331640" y="895331"/>
            <a:ext cx="42118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Цель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Обучение нейросети для автоматизированного дешифрирования лесопотерь в выбранных районах Хабаровского края </a:t>
            </a:r>
          </a:p>
          <a:p>
            <a:pPr algn="ctr"/>
            <a:r>
              <a:rPr lang="ru-RU" dirty="0">
                <a:solidFill>
                  <a:srgbClr val="7030A0"/>
                </a:solidFill>
              </a:rPr>
              <a:t>Задачи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  <a:p>
            <a:pPr marL="342900" indent="-342900" algn="just">
              <a:buFontTx/>
              <a:buAutoNum type="arabicPeriod"/>
            </a:pPr>
            <a:r>
              <a:rPr lang="ru-RU" sz="1600" dirty="0"/>
              <a:t>Отбор данных дистанционного зондирования Земли</a:t>
            </a:r>
          </a:p>
          <a:p>
            <a:pPr marL="342900" indent="-342900" algn="just">
              <a:buFontTx/>
              <a:buAutoNum type="arabicPeriod"/>
            </a:pPr>
            <a:r>
              <a:rPr lang="ru-RU" sz="1600" dirty="0"/>
              <a:t>Создание эталонов для обучения нейросети распознавать виды лесопотерь</a:t>
            </a:r>
          </a:p>
          <a:p>
            <a:pPr marL="342900" indent="-342900" algn="just">
              <a:buFontTx/>
              <a:buAutoNum type="arabicPeriod"/>
            </a:pPr>
            <a:r>
              <a:rPr lang="ru-RU" sz="1600" dirty="0"/>
              <a:t>Проведение тематической классификации с помощью самоорганизующейся нейросети Кохонена</a:t>
            </a:r>
          </a:p>
          <a:p>
            <a:pPr marL="342900" indent="-342900" algn="just">
              <a:buAutoNum type="arabicPeriod"/>
            </a:pPr>
            <a:r>
              <a:rPr lang="ru-RU" sz="1600" dirty="0"/>
              <a:t>Оценка ущерба для трех разных видов лесопотерь по выбранным районам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251830-2174-4513-8D60-BDCF6C11B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14" y="1131590"/>
            <a:ext cx="2916958" cy="3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40B6CB-96FF-43FC-9A4C-7C3073ECA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55718" b="29131"/>
          <a:stretch/>
        </p:blipFill>
        <p:spPr>
          <a:xfrm>
            <a:off x="5404294" y="-3000"/>
            <a:ext cx="3721666" cy="5146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9AA1DDF-D071-4DF7-B90A-EA06DC92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5" b="10611"/>
          <a:stretch/>
        </p:blipFill>
        <p:spPr>
          <a:xfrm>
            <a:off x="7212886" y="575528"/>
            <a:ext cx="1931114" cy="4597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721" y="-3000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Виды лесопотерь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DAC0BF5-BADB-43BF-8123-C1496CD0FB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8A298-F3A7-47B6-9D2A-B5A9590CA0A5}"/>
              </a:ext>
            </a:extLst>
          </p:cNvPr>
          <p:cNvSpPr txBox="1"/>
          <p:nvPr/>
        </p:nvSpPr>
        <p:spPr>
          <a:xfrm>
            <a:off x="2771611" y="2313675"/>
            <a:ext cx="7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Рубки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E0AEFD-7476-49DD-8A1E-324EEE9AA97C}"/>
              </a:ext>
            </a:extLst>
          </p:cNvPr>
          <p:cNvSpPr txBox="1"/>
          <p:nvPr/>
        </p:nvSpPr>
        <p:spPr>
          <a:xfrm>
            <a:off x="6016399" y="2354818"/>
            <a:ext cx="124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Ветровалы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E7292-4B5D-47CE-B046-B31668A809FE}"/>
              </a:ext>
            </a:extLst>
          </p:cNvPr>
          <p:cNvSpPr txBox="1"/>
          <p:nvPr/>
        </p:nvSpPr>
        <p:spPr>
          <a:xfrm>
            <a:off x="2600506" y="4674678"/>
            <a:ext cx="11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Усыхания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965586-E93D-4849-91F8-9C227C2014CA}"/>
              </a:ext>
            </a:extLst>
          </p:cNvPr>
          <p:cNvSpPr txBox="1"/>
          <p:nvPr/>
        </p:nvSpPr>
        <p:spPr>
          <a:xfrm>
            <a:off x="5740843" y="4698128"/>
            <a:ext cx="180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Гари от пожаров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A59BEF-FD25-4C6D-B3A0-75AA0B203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94" y="2875514"/>
            <a:ext cx="2473977" cy="18559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923A7F-06DA-4313-8809-B53C5AE5DE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29" y="828236"/>
            <a:ext cx="2431932" cy="16149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6302B4-C0FD-4C82-937B-8276A962A3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25" y="2875514"/>
            <a:ext cx="2474555" cy="18559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44FBEC-F951-4DEE-B783-7ACF4843D6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25" y="826992"/>
            <a:ext cx="2488262" cy="15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8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41535A-4E0D-4289-B43B-12ECDE02B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04" y="873975"/>
            <a:ext cx="1053338" cy="105333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1E5F892-D3F7-42FE-A5DD-7DBA91D38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44" y="3740814"/>
            <a:ext cx="1344458" cy="13444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B1EC741-5569-4C66-9AD9-48B04A0BF3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55" y="2867436"/>
            <a:ext cx="1176910" cy="10699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385" y="-4706"/>
            <a:ext cx="6768752" cy="85725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Этапы обнаружения </a:t>
            </a:r>
            <a:endParaRPr lang="ru-RU" sz="36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948235"/>
            <a:ext cx="6768752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45359-5372-4188-9E31-009EA01A53F2}"/>
              </a:ext>
            </a:extLst>
          </p:cNvPr>
          <p:cNvSpPr txBox="1"/>
          <p:nvPr/>
        </p:nvSpPr>
        <p:spPr>
          <a:xfrm>
            <a:off x="1403648" y="1244693"/>
            <a:ext cx="401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Визуальное дешифрирование снимка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C9126-4063-44C5-BFA4-FC6BF450C7CA}"/>
              </a:ext>
            </a:extLst>
          </p:cNvPr>
          <p:cNvSpPr txBox="1"/>
          <p:nvPr/>
        </p:nvSpPr>
        <p:spPr>
          <a:xfrm>
            <a:off x="1638348" y="2201341"/>
            <a:ext cx="354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Верификация для определения типа лесопотерь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7AD4F-F977-4D81-9BE6-FF4518B8DA00}"/>
              </a:ext>
            </a:extLst>
          </p:cNvPr>
          <p:cNvSpPr txBox="1"/>
          <p:nvPr/>
        </p:nvSpPr>
        <p:spPr>
          <a:xfrm>
            <a:off x="1849089" y="3371482"/>
            <a:ext cx="311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Сбор и работа с документами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5FD45-0112-4A98-ABF6-E858E77F4BF3}"/>
              </a:ext>
            </a:extLst>
          </p:cNvPr>
          <p:cNvSpPr txBox="1"/>
          <p:nvPr/>
        </p:nvSpPr>
        <p:spPr>
          <a:xfrm>
            <a:off x="2046772" y="424363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Санитарное мероприятие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9ECD80A-0497-4894-BCA3-A8AE9910D98B}"/>
              </a:ext>
            </a:extLst>
          </p:cNvPr>
          <p:cNvCxnSpPr>
            <a:cxnSpLocks/>
          </p:cNvCxnSpPr>
          <p:nvPr/>
        </p:nvCxnSpPr>
        <p:spPr>
          <a:xfrm flipH="1">
            <a:off x="3408681" y="1709716"/>
            <a:ext cx="4107" cy="408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07D2BFE-DB69-466F-86E9-CB3CEA58E444}"/>
              </a:ext>
            </a:extLst>
          </p:cNvPr>
          <p:cNvCxnSpPr>
            <a:cxnSpLocks/>
          </p:cNvCxnSpPr>
          <p:nvPr/>
        </p:nvCxnSpPr>
        <p:spPr>
          <a:xfrm>
            <a:off x="3408682" y="2905005"/>
            <a:ext cx="1" cy="416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78BA2BD-2E8A-4700-B993-617EA45C94BE}"/>
              </a:ext>
            </a:extLst>
          </p:cNvPr>
          <p:cNvCxnSpPr>
            <a:cxnSpLocks/>
          </p:cNvCxnSpPr>
          <p:nvPr/>
        </p:nvCxnSpPr>
        <p:spPr>
          <a:xfrm flipH="1">
            <a:off x="3408683" y="3796815"/>
            <a:ext cx="1" cy="413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8FA152F-90F5-41EC-9EC1-2B09CBC94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50" y="1975158"/>
            <a:ext cx="992302" cy="9923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3D322D3-FE74-407F-920F-7FAA39F159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35" b="11190"/>
          <a:stretch/>
        </p:blipFill>
        <p:spPr>
          <a:xfrm>
            <a:off x="7212886" y="575528"/>
            <a:ext cx="1947567" cy="45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70BC7A-A387-4DA4-B490-13A879EED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r="59020" b="29131"/>
          <a:stretch/>
        </p:blipFill>
        <p:spPr>
          <a:xfrm>
            <a:off x="5699851" y="0"/>
            <a:ext cx="3444149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916842-7F97-4D73-950C-D0E80D259E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5" b="11190"/>
          <a:stretch/>
        </p:blipFill>
        <p:spPr>
          <a:xfrm>
            <a:off x="7212886" y="575528"/>
            <a:ext cx="1931114" cy="45679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409" y="70426"/>
            <a:ext cx="6768752" cy="85725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Технологические решения</a:t>
            </a:r>
            <a:endParaRPr lang="ru-RU" sz="36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9CD15E-AAF0-4F5E-AD8C-9DB9CCF588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40"/>
          <a:stretch/>
        </p:blipFill>
        <p:spPr>
          <a:xfrm>
            <a:off x="1247780" y="2444699"/>
            <a:ext cx="3416823" cy="1927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F1B703-5B1F-4C2A-8E20-CF8652A0B890}"/>
              </a:ext>
            </a:extLst>
          </p:cNvPr>
          <p:cNvSpPr txBox="1"/>
          <p:nvPr/>
        </p:nvSpPr>
        <p:spPr>
          <a:xfrm>
            <a:off x="1212152" y="987574"/>
            <a:ext cx="68882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Landsat8</a:t>
            </a:r>
            <a:r>
              <a:rPr lang="ru-RU" sz="1600" dirty="0"/>
              <a:t> – терминал (комплекс по обработке спутниковых данных)</a:t>
            </a:r>
          </a:p>
          <a:p>
            <a:r>
              <a:rPr lang="ru-RU" sz="1600" dirty="0"/>
              <a:t>расположенный в лаборатории</a:t>
            </a:r>
          </a:p>
          <a:p>
            <a:r>
              <a:rPr lang="en-US" sz="1600" dirty="0"/>
              <a:t>ScanEx IMAGE Processor – </a:t>
            </a:r>
            <a:r>
              <a:rPr lang="ru-RU" sz="1600" dirty="0"/>
              <a:t>работа с нейронной сетью</a:t>
            </a:r>
          </a:p>
          <a:p>
            <a:r>
              <a:rPr lang="en-US" sz="1600" dirty="0"/>
              <a:t>GeoMixer – </a:t>
            </a:r>
            <a:r>
              <a:rPr lang="ru-RU" sz="1600" dirty="0"/>
              <a:t>визуализация и анализ</a:t>
            </a:r>
          </a:p>
          <a:p>
            <a:r>
              <a:rPr lang="en-US" sz="1600" dirty="0"/>
              <a:t>MODIS </a:t>
            </a:r>
            <a:r>
              <a:rPr lang="ru-RU" sz="1600" dirty="0"/>
              <a:t>– определение границ леса и типа лесов (наземная станция приема данных)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8745B9-2618-4FB1-8B8E-78C1F670DA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1" r="29" b="4057"/>
          <a:stretch/>
        </p:blipFill>
        <p:spPr>
          <a:xfrm>
            <a:off x="1322682" y="2580354"/>
            <a:ext cx="3422458" cy="1847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A04C99-07D3-4E70-B013-9ACFB79F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85" y="2444699"/>
            <a:ext cx="3292126" cy="1783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FF4A6E-6E77-4C3A-8B0C-EAEB824D7F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5" t="-3140" r="1255" b="4134"/>
          <a:stretch/>
        </p:blipFill>
        <p:spPr>
          <a:xfrm>
            <a:off x="5244823" y="2517896"/>
            <a:ext cx="3329184" cy="18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9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70BC7A-A387-4DA4-B490-13A879EED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51" y="-812626"/>
            <a:ext cx="8404398" cy="8404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A30B8-90A9-40FF-8A87-7E38ADFD0E3E}"/>
              </a:ext>
            </a:extLst>
          </p:cNvPr>
          <p:cNvSpPr txBox="1"/>
          <p:nvPr/>
        </p:nvSpPr>
        <p:spPr>
          <a:xfrm>
            <a:off x="3587368" y="1233030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MODIS</a:t>
            </a:r>
            <a:r>
              <a:rPr lang="ru-RU" sz="2000" dirty="0"/>
              <a:t> </a:t>
            </a:r>
            <a:r>
              <a:rPr lang="en-US" sz="2000" dirty="0"/>
              <a:t>-</a:t>
            </a:r>
            <a:r>
              <a:rPr lang="ru-RU" sz="2000" dirty="0"/>
              <a:t> для понимания границ леса (данные взяты с  (комплекса по обработке спутниковых данных) расположенного в нашей лаборатории), а так же для определения пород леса.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916842-7F97-4D73-950C-D0E80D259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409" y="70426"/>
            <a:ext cx="6768752" cy="85725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Технологические решения</a:t>
            </a:r>
            <a:endParaRPr lang="ru-RU" sz="36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CE6E86-EF4F-4DD6-A864-33B8FD89A0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5231" r="14320" b="3770"/>
          <a:stretch/>
        </p:blipFill>
        <p:spPr>
          <a:xfrm>
            <a:off x="1356614" y="1156109"/>
            <a:ext cx="2258134" cy="3916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DF4287-1EDF-417C-84B4-DEAAF805C2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6600" r="10372" b="5276"/>
          <a:stretch/>
        </p:blipFill>
        <p:spPr>
          <a:xfrm>
            <a:off x="3179173" y="1080408"/>
            <a:ext cx="4571699" cy="3467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2A460B-7495-485C-B9ED-3FE4C4DA94F4}"/>
              </a:ext>
            </a:extLst>
          </p:cNvPr>
          <p:cNvSpPr txBox="1"/>
          <p:nvPr/>
        </p:nvSpPr>
        <p:spPr>
          <a:xfrm>
            <a:off x="3549418" y="4506290"/>
            <a:ext cx="395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Снимок получен 10 апреля напрямую через станцию г. Калуга</a:t>
            </a:r>
          </a:p>
        </p:txBody>
      </p:sp>
    </p:spTree>
    <p:extLst>
      <p:ext uri="{BB962C8B-B14F-4D97-AF65-F5344CB8AC3E}">
        <p14:creationId xmlns:p14="http://schemas.microsoft.com/office/powerpoint/2010/main" val="24704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27B26C-C652-45BB-8BC5-A4A2C970A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812626"/>
            <a:ext cx="8404398" cy="8404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A7CB7E-901A-4B6B-974F-0023EF971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561" y="-4019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Анализ территории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1131590"/>
            <a:ext cx="67687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5A0BA-D338-4C29-9925-847552AEEF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"/>
          <a:stretch/>
        </p:blipFill>
        <p:spPr>
          <a:xfrm>
            <a:off x="1198728" y="1079707"/>
            <a:ext cx="6385854" cy="34522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44D18F-AAC0-4B86-A090-48A9372C30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9"/>
          <a:stretch/>
        </p:blipFill>
        <p:spPr>
          <a:xfrm>
            <a:off x="1331640" y="1228967"/>
            <a:ext cx="6475990" cy="34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41A539-5901-406A-87C3-82EA927C3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812626"/>
            <a:ext cx="8404398" cy="8404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768" y="-4427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Adobe Hebrew" pitchFamily="18" charset="-79"/>
              </a:rPr>
              <a:t>Нейронная сеть </a:t>
            </a:r>
            <a:endParaRPr lang="ru-RU" sz="3100" dirty="0">
              <a:solidFill>
                <a:srgbClr val="7030A0"/>
              </a:solidFill>
              <a:latin typeface="Bookman Old Style" panose="02050604050505020204" pitchFamily="18" charset="0"/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B2CB0A-8332-4136-B912-FBBFAB5AA8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86" y="575528"/>
            <a:ext cx="51435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10B9E4-EDAB-424E-B73C-67E5EAF79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29" y="987574"/>
            <a:ext cx="6588224" cy="35686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3AA4FB6-5685-476B-B0D3-98290D75ED14}"/>
              </a:ext>
            </a:extLst>
          </p:cNvPr>
          <p:cNvSpPr txBox="1"/>
          <p:nvPr/>
        </p:nvSpPr>
        <p:spPr>
          <a:xfrm>
            <a:off x="2559486" y="2170724"/>
            <a:ext cx="67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ГАРИ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5EB2578-659E-45F2-B490-195FA206CEDC}"/>
              </a:ext>
            </a:extLst>
          </p:cNvPr>
          <p:cNvSpPr/>
          <p:nvPr/>
        </p:nvSpPr>
        <p:spPr>
          <a:xfrm>
            <a:off x="3275857" y="2144822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F67E4C7-D904-46D7-8AD1-DEE72793B829}"/>
              </a:ext>
            </a:extLst>
          </p:cNvPr>
          <p:cNvSpPr/>
          <p:nvPr/>
        </p:nvSpPr>
        <p:spPr>
          <a:xfrm rot="19970874">
            <a:off x="3630177" y="1898853"/>
            <a:ext cx="374408" cy="605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BCFADB-5B12-450D-A1A0-A9AFC1CED765}"/>
              </a:ext>
            </a:extLst>
          </p:cNvPr>
          <p:cNvSpPr txBox="1"/>
          <p:nvPr/>
        </p:nvSpPr>
        <p:spPr>
          <a:xfrm>
            <a:off x="2388677" y="1774920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УСЫХАНИЯ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595973C-EC60-419B-857E-B92C01398F22}"/>
              </a:ext>
            </a:extLst>
          </p:cNvPr>
          <p:cNvSpPr/>
          <p:nvPr/>
        </p:nvSpPr>
        <p:spPr>
          <a:xfrm rot="2289380">
            <a:off x="3458422" y="1566417"/>
            <a:ext cx="1396490" cy="60777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E4E378-955E-4EA0-8FF4-FB3FE9A88E19}"/>
              </a:ext>
            </a:extLst>
          </p:cNvPr>
          <p:cNvSpPr txBox="1"/>
          <p:nvPr/>
        </p:nvSpPr>
        <p:spPr>
          <a:xfrm>
            <a:off x="4206950" y="1233819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ХВОЙНАЯ ТАЙГА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301FB0E-92DB-496E-8421-5FEC4E1D836A}"/>
              </a:ext>
            </a:extLst>
          </p:cNvPr>
          <p:cNvSpPr/>
          <p:nvPr/>
        </p:nvSpPr>
        <p:spPr>
          <a:xfrm>
            <a:off x="4739100" y="1635646"/>
            <a:ext cx="1223316" cy="9044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874DF7-0BC3-4267-A91C-318D26CC0299}"/>
              </a:ext>
            </a:extLst>
          </p:cNvPr>
          <p:cNvSpPr txBox="1"/>
          <p:nvPr/>
        </p:nvSpPr>
        <p:spPr>
          <a:xfrm>
            <a:off x="5924560" y="1861286"/>
            <a:ext cx="67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ЛУГА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F6D95D3B-376B-492C-B0DD-5F5753F558B7}"/>
              </a:ext>
            </a:extLst>
          </p:cNvPr>
          <p:cNvSpPr/>
          <p:nvPr/>
        </p:nvSpPr>
        <p:spPr>
          <a:xfrm>
            <a:off x="3054679" y="1476438"/>
            <a:ext cx="509209" cy="42239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22DBB8-D548-4548-8F7E-446FDCBB7750}"/>
              </a:ext>
            </a:extLst>
          </p:cNvPr>
          <p:cNvSpPr txBox="1"/>
          <p:nvPr/>
        </p:nvSpPr>
        <p:spPr>
          <a:xfrm>
            <a:off x="2385421" y="1443571"/>
            <a:ext cx="75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ВОДА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AB77DEF-A741-4157-B1BC-02F94416C04F}"/>
              </a:ext>
            </a:extLst>
          </p:cNvPr>
          <p:cNvSpPr/>
          <p:nvPr/>
        </p:nvSpPr>
        <p:spPr>
          <a:xfrm>
            <a:off x="4470345" y="2427734"/>
            <a:ext cx="937161" cy="3532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B54835-8864-4DDC-85DA-98EB7A60A8C5}"/>
              </a:ext>
            </a:extLst>
          </p:cNvPr>
          <p:cNvSpPr txBox="1"/>
          <p:nvPr/>
        </p:nvSpPr>
        <p:spPr>
          <a:xfrm>
            <a:off x="5301582" y="2478394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БОЛОТО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0D9F52CF-69C3-4891-BBA8-7006064100DB}"/>
              </a:ext>
            </a:extLst>
          </p:cNvPr>
          <p:cNvSpPr/>
          <p:nvPr/>
        </p:nvSpPr>
        <p:spPr>
          <a:xfrm rot="19703158">
            <a:off x="3702074" y="2386451"/>
            <a:ext cx="1462774" cy="209120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7F01E3-B9F4-4CE7-8567-4746FDF10F27}"/>
              </a:ext>
            </a:extLst>
          </p:cNvPr>
          <p:cNvSpPr txBox="1"/>
          <p:nvPr/>
        </p:nvSpPr>
        <p:spPr>
          <a:xfrm>
            <a:off x="5213621" y="3349880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ВЕРШИНЫ СОПОК, </a:t>
            </a:r>
          </a:p>
          <a:p>
            <a:r>
              <a:rPr lang="ru-RU" b="1" dirty="0">
                <a:solidFill>
                  <a:srgbClr val="00B0F0"/>
                </a:solidFill>
              </a:rPr>
              <a:t>ВЫРУБКИ</a:t>
            </a:r>
          </a:p>
        </p:txBody>
      </p:sp>
    </p:spTree>
    <p:extLst>
      <p:ext uri="{BB962C8B-B14F-4D97-AF65-F5344CB8AC3E}">
        <p14:creationId xmlns:p14="http://schemas.microsoft.com/office/powerpoint/2010/main" val="30410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 animBg="1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7" grpId="0" animBg="1"/>
      <p:bldP spid="4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</TotalTime>
  <Words>466</Words>
  <Application>Microsoft Office PowerPoint</Application>
  <PresentationFormat>Экран (16:9)</PresentationFormat>
  <Paragraphs>131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Bahnschrift</vt:lpstr>
      <vt:lpstr>Bahnschrift Light</vt:lpstr>
      <vt:lpstr>Bookman Old Style</vt:lpstr>
      <vt:lpstr>Calibri</vt:lpstr>
      <vt:lpstr>Тема Office</vt:lpstr>
      <vt:lpstr>Презентация PowerPoint</vt:lpstr>
      <vt:lpstr>Команда</vt:lpstr>
      <vt:lpstr>Цели и задачи</vt:lpstr>
      <vt:lpstr>Виды лесопотерь</vt:lpstr>
      <vt:lpstr>Этапы обнаружения </vt:lpstr>
      <vt:lpstr>Технологические решения</vt:lpstr>
      <vt:lpstr>Технологические решения</vt:lpstr>
      <vt:lpstr>Анализ территории</vt:lpstr>
      <vt:lpstr>Нейронная сеть </vt:lpstr>
      <vt:lpstr>Ход проекта</vt:lpstr>
      <vt:lpstr>Ход проекта</vt:lpstr>
      <vt:lpstr>Ход проекта</vt:lpstr>
      <vt:lpstr>Ход проекта</vt:lpstr>
      <vt:lpstr>Результаты проекта</vt:lpstr>
      <vt:lpstr>Результаты проекта</vt:lpstr>
      <vt:lpstr>Проблемы проекта</vt:lpstr>
      <vt:lpstr>Развитие проекта</vt:lpstr>
      <vt:lpstr>Благодарности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ranton</dc:creator>
  <cp:lastModifiedBy>T_OFFICE_8</cp:lastModifiedBy>
  <cp:revision>89</cp:revision>
  <dcterms:created xsi:type="dcterms:W3CDTF">2020-03-11T17:59:11Z</dcterms:created>
  <dcterms:modified xsi:type="dcterms:W3CDTF">2022-04-13T09:21:54Z</dcterms:modified>
</cp:coreProperties>
</file>